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5"/>
  </p:notesMasterIdLst>
  <p:sldIdLst>
    <p:sldId id="256" r:id="rId2"/>
    <p:sldId id="257" r:id="rId3"/>
    <p:sldId id="258" r:id="rId4"/>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notesViewPr>
    <p:cSldViewPr snapToGrid="0">
      <p:cViewPr>
        <p:scale>
          <a:sx n="100" d="100"/>
          <a:sy n="100" d="100"/>
        </p:scale>
        <p:origin x="187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5ABD4E54-C8BF-4033-8C51-9B123408FB1B}" type="datetimeFigureOut">
              <a:rPr kumimoji="1" lang="ja-JP" altLang="en-US" smtClean="0"/>
              <a:t>2020/6/24</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C345CAC3-3AC4-4440-B510-F63C5BA4D3A2}" type="slidenum">
              <a:rPr kumimoji="1" lang="ja-JP" altLang="en-US" smtClean="0"/>
              <a:t>‹#›</a:t>
            </a:fld>
            <a:endParaRPr kumimoji="1" lang="ja-JP" altLang="en-US"/>
          </a:p>
        </p:txBody>
      </p:sp>
    </p:spTree>
    <p:extLst>
      <p:ext uri="{BB962C8B-B14F-4D97-AF65-F5344CB8AC3E}">
        <p14:creationId xmlns:p14="http://schemas.microsoft.com/office/powerpoint/2010/main" val="24236477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541021" y="4821238"/>
            <a:ext cx="5907404" cy="3944937"/>
          </a:xfrm>
        </p:spPr>
        <p:txBody>
          <a:bodyPr/>
          <a:lstStyle/>
          <a:p>
            <a:r>
              <a:rPr lang="ja-JP" altLang="ja-JP" dirty="0"/>
              <a:t>現在、連合東京は、緊急事態宣言の解除を受け、在宅と職場での勤務を組み合わせた体制をとって</a:t>
            </a:r>
            <a:r>
              <a:rPr lang="ja-JP" altLang="en-US" dirty="0"/>
              <a:t>おり、コロナ禍で、労働相談も増加しています。</a:t>
            </a:r>
            <a:endParaRPr lang="ja-JP" altLang="ja-JP" dirty="0"/>
          </a:p>
          <a:p>
            <a:r>
              <a:rPr lang="ja-JP" altLang="ja-JP" dirty="0"/>
              <a:t>本日は、</a:t>
            </a:r>
            <a:r>
              <a:rPr lang="en-US" altLang="ja-JP" dirty="0"/>
              <a:t>2</a:t>
            </a:r>
            <a:r>
              <a:rPr lang="ja-JP" altLang="ja-JP" dirty="0"/>
              <a:t>つのテーマにおける、連合東京の取り組みを報告いたします。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345CAC3-3AC4-4440-B510-F63C5BA4D3A2}" type="slidenum">
              <a:rPr kumimoji="1" lang="ja-JP" altLang="en-US" smtClean="0"/>
              <a:t>1</a:t>
            </a:fld>
            <a:endParaRPr kumimoji="1" lang="ja-JP" altLang="en-US"/>
          </a:p>
        </p:txBody>
      </p:sp>
    </p:spTree>
    <p:extLst>
      <p:ext uri="{BB962C8B-B14F-4D97-AF65-F5344CB8AC3E}">
        <p14:creationId xmlns:p14="http://schemas.microsoft.com/office/powerpoint/2010/main" val="2975641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533401" y="4821238"/>
            <a:ext cx="5915024" cy="3944937"/>
          </a:xfrm>
        </p:spPr>
        <p:txBody>
          <a:bodyPr/>
          <a:lstStyle/>
          <a:p>
            <a:r>
              <a:rPr lang="en-US" altLang="ja-JP" dirty="0"/>
              <a:t>4</a:t>
            </a:r>
            <a:r>
              <a:rPr lang="ja-JP" altLang="ja-JP" dirty="0"/>
              <a:t>月、連合東京は、新型コロナウイルスの感染拡大を受け、各構成組織に「雇用・生活への影響に関する緊急アンケート」を行いました。</a:t>
            </a:r>
          </a:p>
          <a:p>
            <a:r>
              <a:rPr lang="ja-JP" altLang="ja-JP" dirty="0"/>
              <a:t>また、先週の</a:t>
            </a:r>
            <a:r>
              <a:rPr lang="en-US" altLang="ja-JP" dirty="0"/>
              <a:t>6</a:t>
            </a:r>
            <a:r>
              <a:rPr lang="ja-JP" altLang="ja-JP" dirty="0"/>
              <a:t>月</a:t>
            </a:r>
            <a:r>
              <a:rPr lang="en-US" altLang="ja-JP" dirty="0"/>
              <a:t>23</a:t>
            </a:r>
            <a:r>
              <a:rPr lang="ja-JP" altLang="ja-JP" dirty="0"/>
              <a:t>日には、私どもの女性委員会が東京都に対して、「これまで以上にテレワークの推進と定着を行い、ワーク・ライフ・バランスを推進」するように求めました。</a:t>
            </a:r>
          </a:p>
          <a:p>
            <a:r>
              <a:rPr lang="ja-JP" altLang="ja-JP" dirty="0"/>
              <a:t>私どもが行った複数のアンケート結果から、在宅勤務を進めるには、①「パソコンを持ち帰り、時間外でも仕事ができる」と長時間労働につながる懸念や、②「家に子どもがいることから」、仕事との両立が困難なケースがあること、③通信費用などがかさむことから、通信環境の整備と負担を企業において行う課題があること、④テレワークができない業種や業務があること、が分かりました。</a:t>
            </a:r>
          </a:p>
          <a:p>
            <a:r>
              <a:rPr lang="ja-JP" altLang="ja-JP" dirty="0"/>
              <a:t>そのためには、この公労使会議などにおいて、テレワークにおける課題を解決するために議論し、多様な働き方を受け入れる環境づくりを進めることが重要と考えます。</a:t>
            </a:r>
          </a:p>
          <a:p>
            <a:r>
              <a:rPr lang="en-US" altLang="ja-JP" dirty="0"/>
              <a:t> </a:t>
            </a:r>
            <a:endParaRPr lang="ja-JP"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345CAC3-3AC4-4440-B510-F63C5BA4D3A2}" type="slidenum">
              <a:rPr kumimoji="1" lang="ja-JP" altLang="en-US" smtClean="0"/>
              <a:t>2</a:t>
            </a:fld>
            <a:endParaRPr kumimoji="1" lang="ja-JP" altLang="en-US"/>
          </a:p>
        </p:txBody>
      </p:sp>
    </p:spTree>
    <p:extLst>
      <p:ext uri="{BB962C8B-B14F-4D97-AF65-F5344CB8AC3E}">
        <p14:creationId xmlns:p14="http://schemas.microsoft.com/office/powerpoint/2010/main" val="2739428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39739" y="4821238"/>
            <a:ext cx="6008686" cy="3944937"/>
          </a:xfrm>
        </p:spPr>
        <p:txBody>
          <a:bodyPr/>
          <a:lstStyle/>
          <a:p>
            <a:r>
              <a:rPr lang="ja-JP" altLang="en-US" dirty="0"/>
              <a:t>次に、大規模風水害対策ですが、</a:t>
            </a:r>
            <a:r>
              <a:rPr lang="ja-JP" altLang="ja-JP" dirty="0"/>
              <a:t>昨年の</a:t>
            </a:r>
            <a:r>
              <a:rPr lang="en-US" altLang="ja-JP" dirty="0"/>
              <a:t>10</a:t>
            </a:r>
            <a:r>
              <a:rPr lang="ja-JP" altLang="ja-JP" dirty="0"/>
              <a:t>月、鉄道の計画運休が行われた台風</a:t>
            </a:r>
            <a:r>
              <a:rPr lang="en-US" altLang="ja-JP" dirty="0"/>
              <a:t>19</a:t>
            </a:r>
            <a:r>
              <a:rPr lang="ja-JP" altLang="ja-JP" dirty="0"/>
              <a:t>号の通過時、東京の</a:t>
            </a:r>
            <a:r>
              <a:rPr lang="en-US" altLang="ja-JP" dirty="0"/>
              <a:t>61</a:t>
            </a:r>
            <a:r>
              <a:rPr lang="ja-JP" altLang="ja-JP" dirty="0"/>
              <a:t>区市町村において合計</a:t>
            </a:r>
            <a:r>
              <a:rPr lang="en-US" altLang="ja-JP" dirty="0"/>
              <a:t>18</a:t>
            </a:r>
            <a:r>
              <a:rPr lang="ja-JP" altLang="ja-JP" dirty="0"/>
              <a:t>万</a:t>
            </a:r>
            <a:r>
              <a:rPr lang="en-US" altLang="ja-JP" dirty="0"/>
              <a:t>6886</a:t>
            </a:r>
            <a:r>
              <a:rPr lang="ja-JP" altLang="ja-JP" dirty="0"/>
              <a:t>人の人々が避難を行いました。台風</a:t>
            </a:r>
            <a:r>
              <a:rPr lang="en-US" altLang="ja-JP" dirty="0"/>
              <a:t>19</a:t>
            </a:r>
            <a:r>
              <a:rPr lang="ja-JP" altLang="ja-JP" dirty="0"/>
              <a:t>号による雨量は、国の予測を上回る極端な雨量となり、河川氾濫も危ぶまれました。翌月、連合東京は、都に「浸水対策の推進と国へ治水対策強化を求める」要請を行いました。</a:t>
            </a:r>
          </a:p>
          <a:p>
            <a:r>
              <a:rPr lang="ja-JP" altLang="ja-JP" dirty="0"/>
              <a:t>今年</a:t>
            </a:r>
            <a:r>
              <a:rPr lang="en-US" altLang="ja-JP" dirty="0"/>
              <a:t>5</a:t>
            </a:r>
            <a:r>
              <a:rPr lang="ja-JP" altLang="ja-JP" dirty="0"/>
              <a:t>月までの第</a:t>
            </a:r>
            <a:r>
              <a:rPr lang="en-US" altLang="ja-JP" dirty="0"/>
              <a:t>1</a:t>
            </a:r>
            <a:r>
              <a:rPr lang="ja-JP" altLang="ja-JP" dirty="0"/>
              <a:t>回から第</a:t>
            </a:r>
            <a:r>
              <a:rPr lang="en-US" altLang="ja-JP" dirty="0"/>
              <a:t>3</a:t>
            </a:r>
            <a:r>
              <a:rPr lang="ja-JP" altLang="ja-JP" dirty="0"/>
              <a:t>回の「公労使実務者会議」において、連合東京は、「出退勤ガイドライン」を検討する議論で、「社員の安全確保」や、「運輸・宅配業界をはじめとした休みたくても休めない業界への事前対応が必要だ」、「鉄道の計画運休時に子どもの保育所や幼稚園が休園、学校が休校になること」なども考慮に入れるべきだとする提言を行いました。</a:t>
            </a:r>
          </a:p>
          <a:p>
            <a:r>
              <a:rPr lang="ja-JP" altLang="ja-JP" dirty="0"/>
              <a:t>また、親の介護サービスの休業も、出退勤に影響を及ぼすと考えます。さらに、昨年の台風</a:t>
            </a:r>
            <a:r>
              <a:rPr lang="en-US" altLang="ja-JP" dirty="0"/>
              <a:t>19</a:t>
            </a:r>
            <a:r>
              <a:rPr lang="ja-JP" altLang="ja-JP" dirty="0"/>
              <a:t>号のように、河川などからの浸水が危ぶまれる場合には、江東</a:t>
            </a:r>
            <a:r>
              <a:rPr lang="en-US" altLang="ja-JP" dirty="0"/>
              <a:t>5</a:t>
            </a:r>
            <a:r>
              <a:rPr lang="ja-JP" altLang="ja-JP" dirty="0"/>
              <a:t>区などの地域においては、出退勤よりも住民の避難、広域避難が優先課題として浮かび上がるため、鉄道の計画運休による影響など、調整が必要になるのではないのでしょうか。</a:t>
            </a:r>
          </a:p>
          <a:p>
            <a:r>
              <a:rPr lang="en-US" altLang="ja-JP"/>
              <a:t> </a:t>
            </a:r>
          </a:p>
          <a:p>
            <a:endParaRPr lang="ja-JP" altLang="ja-JP" dirty="0"/>
          </a:p>
          <a:p>
            <a:r>
              <a:rPr lang="ja-JP" altLang="ja-JP" dirty="0"/>
              <a:t>東京で働く人々に、多様な働き方を受け入れる環境づくりが進み、緊急、災害時に安全を確保できる、東京が世界で一番働きやすい都市となるように取り組んでいきたいと考えております。</a:t>
            </a:r>
          </a:p>
          <a:p>
            <a:r>
              <a:rPr lang="en-US" altLang="ja-JP" dirty="0"/>
              <a:t> </a:t>
            </a:r>
            <a:endParaRPr lang="ja-JP" altLang="ja-JP" dirty="0"/>
          </a:p>
          <a:p>
            <a:r>
              <a:rPr lang="en-US" altLang="ja-JP" dirty="0"/>
              <a:t> </a:t>
            </a:r>
            <a:endParaRPr lang="ja-JP"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345CAC3-3AC4-4440-B510-F63C5BA4D3A2}" type="slidenum">
              <a:rPr kumimoji="1" lang="ja-JP" altLang="en-US" smtClean="0"/>
              <a:t>3</a:t>
            </a:fld>
            <a:endParaRPr kumimoji="1" lang="ja-JP" altLang="en-US"/>
          </a:p>
        </p:txBody>
      </p:sp>
    </p:spTree>
    <p:extLst>
      <p:ext uri="{BB962C8B-B14F-4D97-AF65-F5344CB8AC3E}">
        <p14:creationId xmlns:p14="http://schemas.microsoft.com/office/powerpoint/2010/main" val="2160662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93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4471301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9617640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3906218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9469438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7852669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50067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28364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882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7974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14506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99435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4566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6150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1522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586B75A-687E-405C-8A0B-8D00578BA2C3}" type="datetimeFigureOut">
              <a:rPr lang="en-US" smtClean="0"/>
              <a:pPr/>
              <a:t>6/24/2020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75887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6/24/2020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79035846"/>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Lst>
  <p:hf sldNum="0"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A91E48-94D1-4CF9-8046-3684456305DC}"/>
              </a:ext>
            </a:extLst>
          </p:cNvPr>
          <p:cNvSpPr>
            <a:spLocks noGrp="1"/>
          </p:cNvSpPr>
          <p:nvPr>
            <p:ph type="ctrTitle"/>
          </p:nvPr>
        </p:nvSpPr>
        <p:spPr>
          <a:xfrm>
            <a:off x="1253810" y="1753902"/>
            <a:ext cx="8449484" cy="1933024"/>
          </a:xfrm>
          <a:ln>
            <a:solidFill>
              <a:schemeClr val="accent1"/>
            </a:solidFill>
          </a:ln>
        </p:spPr>
        <p:txBody>
          <a:bodyPr>
            <a:normAutofit/>
          </a:bodyPr>
          <a:lstStyle/>
          <a:p>
            <a:pPr algn="ctr"/>
            <a:r>
              <a:rPr kumimoji="1" lang="ja-JP" altLang="en-US" sz="3600" dirty="0">
                <a:solidFill>
                  <a:schemeClr val="tx1"/>
                </a:solidFill>
              </a:rPr>
              <a:t>「テレワークの推進・定着」と</a:t>
            </a:r>
            <a:br>
              <a:rPr kumimoji="1" lang="en-US" altLang="ja-JP" sz="3600" dirty="0">
                <a:solidFill>
                  <a:schemeClr val="tx1"/>
                </a:solidFill>
              </a:rPr>
            </a:br>
            <a:r>
              <a:rPr kumimoji="1" lang="ja-JP" altLang="en-US" sz="3600" dirty="0">
                <a:solidFill>
                  <a:schemeClr val="tx1"/>
                </a:solidFill>
              </a:rPr>
              <a:t>大規模風水害対策「労働者の安全対策・鉄道の計画運休実施にむけて」</a:t>
            </a:r>
          </a:p>
        </p:txBody>
      </p:sp>
      <p:sp>
        <p:nvSpPr>
          <p:cNvPr id="6" name="字幕 5">
            <a:extLst>
              <a:ext uri="{FF2B5EF4-FFF2-40B4-BE49-F238E27FC236}">
                <a16:creationId xmlns:a16="http://schemas.microsoft.com/office/drawing/2014/main" id="{445BCA08-38EF-44B6-9489-CCFEA8E78C8B}"/>
              </a:ext>
            </a:extLst>
          </p:cNvPr>
          <p:cNvSpPr>
            <a:spLocks noGrp="1"/>
          </p:cNvSpPr>
          <p:nvPr>
            <p:ph type="subTitle" idx="1"/>
          </p:nvPr>
        </p:nvSpPr>
        <p:spPr>
          <a:xfrm>
            <a:off x="1820952" y="4235240"/>
            <a:ext cx="7315200" cy="914400"/>
          </a:xfrm>
        </p:spPr>
        <p:txBody>
          <a:bodyPr>
            <a:noAutofit/>
          </a:bodyPr>
          <a:lstStyle/>
          <a:p>
            <a:pPr algn="ctr"/>
            <a:r>
              <a:rPr lang="en-US" altLang="ja-JP" sz="2800" dirty="0">
                <a:solidFill>
                  <a:schemeClr val="tx1"/>
                </a:solidFill>
              </a:rPr>
              <a:t>2020</a:t>
            </a:r>
            <a:r>
              <a:rPr lang="ja-JP" altLang="en-US" sz="2800" dirty="0">
                <a:solidFill>
                  <a:schemeClr val="tx1"/>
                </a:solidFill>
              </a:rPr>
              <a:t>年</a:t>
            </a:r>
            <a:r>
              <a:rPr lang="en-US" altLang="ja-JP" sz="2800" dirty="0">
                <a:solidFill>
                  <a:schemeClr val="tx1"/>
                </a:solidFill>
              </a:rPr>
              <a:t>6</a:t>
            </a:r>
            <a:r>
              <a:rPr lang="ja-JP" altLang="en-US" sz="2800" dirty="0">
                <a:solidFill>
                  <a:schemeClr val="tx1"/>
                </a:solidFill>
              </a:rPr>
              <a:t>月</a:t>
            </a:r>
            <a:r>
              <a:rPr lang="en-US" altLang="ja-JP" sz="2800" dirty="0">
                <a:solidFill>
                  <a:schemeClr val="tx1"/>
                </a:solidFill>
              </a:rPr>
              <a:t>29</a:t>
            </a:r>
            <a:r>
              <a:rPr lang="ja-JP" altLang="en-US" sz="2800" dirty="0">
                <a:solidFill>
                  <a:schemeClr val="tx1"/>
                </a:solidFill>
              </a:rPr>
              <a:t>日</a:t>
            </a:r>
            <a:endParaRPr lang="en-US" altLang="ja-JP" sz="2800" dirty="0">
              <a:solidFill>
                <a:schemeClr val="tx1"/>
              </a:solidFill>
            </a:endParaRPr>
          </a:p>
          <a:p>
            <a:pPr algn="ctr"/>
            <a:r>
              <a:rPr lang="ja-JP" altLang="en-US" sz="2800" dirty="0">
                <a:solidFill>
                  <a:schemeClr val="tx1"/>
                </a:solidFill>
              </a:rPr>
              <a:t>連合東京　会長　杉浦　賢次</a:t>
            </a:r>
          </a:p>
          <a:p>
            <a:pPr algn="ctr"/>
            <a:endParaRPr lang="en-US" altLang="ja-JP" sz="2800" dirty="0">
              <a:solidFill>
                <a:schemeClr val="tx1"/>
              </a:solidFill>
            </a:endParaRPr>
          </a:p>
        </p:txBody>
      </p:sp>
      <p:sp>
        <p:nvSpPr>
          <p:cNvPr id="4" name="テキスト ボックス 3">
            <a:extLst>
              <a:ext uri="{FF2B5EF4-FFF2-40B4-BE49-F238E27FC236}">
                <a16:creationId xmlns:a16="http://schemas.microsoft.com/office/drawing/2014/main" id="{115EA90E-7EBB-42F1-BD64-5A7EB2A9E1BA}"/>
              </a:ext>
            </a:extLst>
          </p:cNvPr>
          <p:cNvSpPr txBox="1"/>
          <p:nvPr/>
        </p:nvSpPr>
        <p:spPr>
          <a:xfrm>
            <a:off x="99712" y="247030"/>
            <a:ext cx="5996288" cy="369332"/>
          </a:xfrm>
          <a:prstGeom prst="rect">
            <a:avLst/>
          </a:prstGeom>
          <a:noFill/>
        </p:spPr>
        <p:txBody>
          <a:bodyPr wrap="square" rtlCol="0">
            <a:spAutoFit/>
          </a:bodyPr>
          <a:lstStyle/>
          <a:p>
            <a:r>
              <a:rPr kumimoji="1" lang="ja-JP" altLang="en-US" b="1" dirty="0"/>
              <a:t>公労使による「新しい東京」実現会議　連合東京資料　</a:t>
            </a:r>
            <a:endParaRPr kumimoji="1" lang="ja-JP" altLang="en-US" b="1" dirty="0">
              <a:latin typeface="+mj-ea"/>
              <a:ea typeface="+mj-ea"/>
            </a:endParaRPr>
          </a:p>
        </p:txBody>
      </p:sp>
    </p:spTree>
    <p:extLst>
      <p:ext uri="{BB962C8B-B14F-4D97-AF65-F5344CB8AC3E}">
        <p14:creationId xmlns:p14="http://schemas.microsoft.com/office/powerpoint/2010/main" val="732336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4928FB0-182B-47E6-8CDE-CCF60DFA55A3}"/>
              </a:ext>
            </a:extLst>
          </p:cNvPr>
          <p:cNvSpPr txBox="1"/>
          <p:nvPr/>
        </p:nvSpPr>
        <p:spPr>
          <a:xfrm>
            <a:off x="230821" y="120358"/>
            <a:ext cx="10022889" cy="646331"/>
          </a:xfrm>
          <a:prstGeom prst="rect">
            <a:avLst/>
          </a:prstGeom>
          <a:noFill/>
        </p:spPr>
        <p:txBody>
          <a:bodyPr wrap="square" rtlCol="0">
            <a:spAutoFit/>
          </a:bodyPr>
          <a:lstStyle/>
          <a:p>
            <a:r>
              <a:rPr kumimoji="1" lang="ja-JP" altLang="en-US" sz="3600" dirty="0"/>
              <a:t>１．「テレワークの推進・定着」</a:t>
            </a:r>
          </a:p>
        </p:txBody>
      </p:sp>
      <p:sp>
        <p:nvSpPr>
          <p:cNvPr id="14" name="タイトル 1">
            <a:extLst>
              <a:ext uri="{FF2B5EF4-FFF2-40B4-BE49-F238E27FC236}">
                <a16:creationId xmlns:a16="http://schemas.microsoft.com/office/drawing/2014/main" id="{623EA8C1-F856-432B-BF4A-3F3CF7E53498}"/>
              </a:ext>
            </a:extLst>
          </p:cNvPr>
          <p:cNvSpPr>
            <a:spLocks noGrp="1"/>
          </p:cNvSpPr>
          <p:nvPr>
            <p:ph type="title"/>
          </p:nvPr>
        </p:nvSpPr>
        <p:spPr>
          <a:xfrm>
            <a:off x="230821" y="766689"/>
            <a:ext cx="11730358" cy="2186061"/>
          </a:xfrm>
          <a:noFill/>
        </p:spPr>
        <p:txBody>
          <a:bodyPr>
            <a:normAutofit fontScale="90000"/>
          </a:bodyPr>
          <a:lstStyle/>
          <a:p>
            <a:r>
              <a:rPr kumimoji="1" lang="ja-JP" altLang="en-US" dirty="0"/>
              <a:t> </a:t>
            </a:r>
            <a:r>
              <a:rPr kumimoji="1" lang="en-US" altLang="ja-JP" dirty="0">
                <a:solidFill>
                  <a:schemeClr val="tx1"/>
                </a:solidFill>
              </a:rPr>
              <a:t> </a:t>
            </a:r>
            <a:r>
              <a:rPr kumimoji="1" lang="ja-JP" altLang="en-US" sz="3100" dirty="0">
                <a:solidFill>
                  <a:schemeClr val="tx1"/>
                </a:solidFill>
              </a:rPr>
              <a:t>テレワークの課題</a:t>
            </a:r>
            <a:r>
              <a:rPr kumimoji="1" lang="ja-JP" altLang="en-US" sz="2200" dirty="0">
                <a:solidFill>
                  <a:schemeClr val="tx1"/>
                </a:solidFill>
              </a:rPr>
              <a:t>（労働者の声「連合東京、構成組織のアンケート結果」から抜粋）</a:t>
            </a:r>
            <a:br>
              <a:rPr kumimoji="1" lang="en-US" altLang="ja-JP" sz="2200" dirty="0">
                <a:solidFill>
                  <a:schemeClr val="tx1"/>
                </a:solidFill>
              </a:rPr>
            </a:br>
            <a:br>
              <a:rPr kumimoji="1" lang="en-US" altLang="ja-JP" sz="2200" dirty="0">
                <a:solidFill>
                  <a:schemeClr val="tx1"/>
                </a:solidFill>
              </a:rPr>
            </a:br>
            <a:r>
              <a:rPr lang="ja-JP" altLang="en-US" sz="2400" dirty="0">
                <a:solidFill>
                  <a:schemeClr val="tx1"/>
                </a:solidFill>
              </a:rPr>
              <a:t> ・</a:t>
            </a:r>
            <a:r>
              <a:rPr lang="en-US" altLang="ja-JP" sz="2400" dirty="0">
                <a:solidFill>
                  <a:schemeClr val="tx1"/>
                </a:solidFill>
              </a:rPr>
              <a:t>｢</a:t>
            </a:r>
            <a:r>
              <a:rPr lang="ja-JP" altLang="en-US" sz="2400" dirty="0">
                <a:solidFill>
                  <a:schemeClr val="tx1"/>
                </a:solidFill>
              </a:rPr>
              <a:t>パソコンを持ち帰り、時間外でも仕事ができる」と長時間労働につながる懸念</a:t>
            </a:r>
            <a:br>
              <a:rPr lang="en-US" altLang="ja-JP" sz="2400" dirty="0">
                <a:solidFill>
                  <a:schemeClr val="tx1"/>
                </a:solidFill>
              </a:rPr>
            </a:br>
            <a:r>
              <a:rPr lang="en-US" altLang="ja-JP" sz="2400" dirty="0">
                <a:solidFill>
                  <a:schemeClr val="tx1"/>
                </a:solidFill>
              </a:rPr>
              <a:t> </a:t>
            </a:r>
            <a:r>
              <a:rPr lang="ja-JP" altLang="en-US" sz="2400" dirty="0">
                <a:solidFill>
                  <a:schemeClr val="tx1"/>
                </a:solidFill>
              </a:rPr>
              <a:t>・子育てや教育など、</a:t>
            </a:r>
            <a:r>
              <a:rPr lang="en-US" altLang="ja-JP" sz="2400" dirty="0">
                <a:solidFill>
                  <a:schemeClr val="tx1"/>
                </a:solidFill>
              </a:rPr>
              <a:t>｢</a:t>
            </a:r>
            <a:r>
              <a:rPr lang="ja-JP" altLang="en-US" sz="2400" dirty="0">
                <a:solidFill>
                  <a:schemeClr val="tx1"/>
                </a:solidFill>
              </a:rPr>
              <a:t>家庭と仕事の両立が困難なケースがある」</a:t>
            </a:r>
            <a:br>
              <a:rPr lang="en-US" altLang="ja-JP" sz="2400" dirty="0">
                <a:solidFill>
                  <a:schemeClr val="tx1"/>
                </a:solidFill>
              </a:rPr>
            </a:br>
            <a:r>
              <a:rPr lang="ja-JP" altLang="en-US" sz="2400" dirty="0">
                <a:solidFill>
                  <a:schemeClr val="tx1"/>
                </a:solidFill>
              </a:rPr>
              <a:t> ・</a:t>
            </a:r>
            <a:r>
              <a:rPr lang="en-US" altLang="ja-JP" sz="2400" dirty="0">
                <a:solidFill>
                  <a:schemeClr val="tx1"/>
                </a:solidFill>
              </a:rPr>
              <a:t>｢</a:t>
            </a:r>
            <a:r>
              <a:rPr lang="ja-JP" altLang="en-US" sz="2400" dirty="0">
                <a:solidFill>
                  <a:schemeClr val="tx1"/>
                </a:solidFill>
              </a:rPr>
              <a:t>光熱費、通信費がかさむ」と事業主側による通信環境の整備と負担</a:t>
            </a:r>
            <a:br>
              <a:rPr lang="en-US" altLang="ja-JP" sz="2400" dirty="0">
                <a:solidFill>
                  <a:schemeClr val="tx1"/>
                </a:solidFill>
              </a:rPr>
            </a:br>
            <a:r>
              <a:rPr lang="ja-JP" altLang="en-US" sz="2400" dirty="0">
                <a:solidFill>
                  <a:schemeClr val="tx1"/>
                </a:solidFill>
              </a:rPr>
              <a:t> ・</a:t>
            </a:r>
            <a:r>
              <a:rPr lang="en-US" altLang="ja-JP" sz="2400" dirty="0">
                <a:solidFill>
                  <a:schemeClr val="tx1"/>
                </a:solidFill>
              </a:rPr>
              <a:t>｢</a:t>
            </a:r>
            <a:r>
              <a:rPr lang="ja-JP" altLang="en-US" sz="2400" dirty="0">
                <a:solidFill>
                  <a:schemeClr val="tx1"/>
                </a:solidFill>
              </a:rPr>
              <a:t>テレワークができない業種</a:t>
            </a:r>
            <a:r>
              <a:rPr lang="en-US" altLang="ja-JP" sz="2400" dirty="0">
                <a:solidFill>
                  <a:schemeClr val="tx1"/>
                </a:solidFill>
              </a:rPr>
              <a:t>､</a:t>
            </a:r>
            <a:r>
              <a:rPr lang="ja-JP" altLang="en-US" sz="2400" dirty="0">
                <a:solidFill>
                  <a:schemeClr val="tx1"/>
                </a:solidFill>
              </a:rPr>
              <a:t>業務がある</a:t>
            </a:r>
            <a:r>
              <a:rPr lang="en-US" altLang="ja-JP" sz="2400" dirty="0">
                <a:solidFill>
                  <a:schemeClr val="tx1"/>
                </a:solidFill>
              </a:rPr>
              <a:t>｣(</a:t>
            </a:r>
            <a:r>
              <a:rPr lang="ja-JP" altLang="en-US" sz="2400" dirty="0">
                <a:solidFill>
                  <a:schemeClr val="tx1"/>
                </a:solidFill>
              </a:rPr>
              <a:t>派遣･有期労働者</a:t>
            </a:r>
            <a:r>
              <a:rPr lang="ja-JP" altLang="en-US" sz="2400">
                <a:solidFill>
                  <a:schemeClr val="tx1"/>
                </a:solidFill>
              </a:rPr>
              <a:t>等のテレワーク</a:t>
            </a:r>
            <a:r>
              <a:rPr lang="ja-JP" altLang="en-US" sz="2400" dirty="0">
                <a:solidFill>
                  <a:schemeClr val="tx1"/>
                </a:solidFill>
              </a:rPr>
              <a:t>のあり方</a:t>
            </a:r>
            <a:r>
              <a:rPr lang="en-US" altLang="ja-JP" sz="2400" dirty="0">
                <a:solidFill>
                  <a:schemeClr val="tx1"/>
                </a:solidFill>
              </a:rPr>
              <a:t>)</a:t>
            </a:r>
            <a:br>
              <a:rPr lang="en-US" altLang="ja-JP" sz="2400" dirty="0">
                <a:solidFill>
                  <a:schemeClr val="tx1"/>
                </a:solidFill>
              </a:rPr>
            </a:br>
            <a:br>
              <a:rPr kumimoji="1" lang="en-US" altLang="ja-JP" sz="2200" dirty="0">
                <a:solidFill>
                  <a:schemeClr val="tx1"/>
                </a:solidFill>
              </a:rPr>
            </a:b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＜解決策の提言＞</a:t>
            </a:r>
            <a:br>
              <a:rPr lang="en-US" altLang="ja-JP" sz="2700" dirty="0">
                <a:solidFill>
                  <a:schemeClr val="tx1"/>
                </a:solidFill>
                <a:latin typeface="HGS創英角ｺﾞｼｯｸUB" panose="020B0900000000000000" pitchFamily="50" charset="-128"/>
                <a:ea typeface="HGS創英角ｺﾞｼｯｸUB" panose="020B0900000000000000" pitchFamily="50" charset="-128"/>
              </a:rPr>
            </a:b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　東京都：テレワークの環境整備の助成金を企業規模に関わらず実施</a:t>
            </a:r>
            <a:br>
              <a:rPr lang="en-US" altLang="ja-JP" sz="2700" dirty="0">
                <a:solidFill>
                  <a:schemeClr val="tx1"/>
                </a:solidFill>
                <a:latin typeface="HGS創英角ｺﾞｼｯｸUB" panose="020B0900000000000000" pitchFamily="50" charset="-128"/>
                <a:ea typeface="HGS創英角ｺﾞｼｯｸUB" panose="020B0900000000000000" pitchFamily="50" charset="-128"/>
              </a:rPr>
            </a:b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　　　　　保育機能があるサテライトオフィスの設置の拡充、運営への補助</a:t>
            </a:r>
            <a:br>
              <a:rPr lang="en-US" altLang="ja-JP" sz="2700" dirty="0">
                <a:solidFill>
                  <a:schemeClr val="tx1"/>
                </a:solidFill>
                <a:latin typeface="HGS創英角ｺﾞｼｯｸUB" panose="020B0900000000000000" pitchFamily="50" charset="-128"/>
                <a:ea typeface="HGS創英角ｺﾞｼｯｸUB" panose="020B0900000000000000" pitchFamily="50" charset="-128"/>
              </a:rPr>
            </a:b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　企　業：テレワーク時の労働時間の把握と残業代など対価支払い</a:t>
            </a:r>
            <a:br>
              <a:rPr lang="en-US" altLang="ja-JP" sz="2700" dirty="0">
                <a:solidFill>
                  <a:schemeClr val="tx1"/>
                </a:solidFill>
                <a:latin typeface="HGS創英角ｺﾞｼｯｸUB" panose="020B0900000000000000" pitchFamily="50" charset="-128"/>
                <a:ea typeface="HGS創英角ｺﾞｼｯｸUB" panose="020B0900000000000000" pitchFamily="50" charset="-128"/>
              </a:rPr>
            </a:b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　　　　　定期的な心身の健康状態の確認</a:t>
            </a:r>
            <a:br>
              <a:rPr lang="en-US" altLang="ja-JP" sz="2700" dirty="0">
                <a:solidFill>
                  <a:schemeClr val="tx1"/>
                </a:solidFill>
                <a:latin typeface="HGS創英角ｺﾞｼｯｸUB" panose="020B0900000000000000" pitchFamily="50" charset="-128"/>
                <a:ea typeface="HGS創英角ｺﾞｼｯｸUB" panose="020B0900000000000000" pitchFamily="50" charset="-128"/>
              </a:rPr>
            </a:b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　　　　　テレワークにかかる設備費用等の補助</a:t>
            </a:r>
            <a:r>
              <a:rPr lang="en-US" altLang="ja-JP" sz="2700" dirty="0">
                <a:solidFill>
                  <a:schemeClr val="tx1"/>
                </a:solidFill>
                <a:latin typeface="HGS創英角ｺﾞｼｯｸUB" panose="020B0900000000000000" pitchFamily="50" charset="-128"/>
                <a:ea typeface="HGS創英角ｺﾞｼｯｸUB" panose="020B0900000000000000" pitchFamily="50" charset="-128"/>
              </a:rPr>
              <a:t>(</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保育・介護費用補助を含む</a:t>
            </a:r>
            <a:r>
              <a:rPr lang="en-US" altLang="ja-JP" sz="2700" dirty="0">
                <a:solidFill>
                  <a:schemeClr val="tx1"/>
                </a:solidFill>
                <a:latin typeface="HGS創英角ｺﾞｼｯｸUB" panose="020B0900000000000000" pitchFamily="50" charset="-128"/>
                <a:ea typeface="HGS創英角ｺﾞｼｯｸUB" panose="020B0900000000000000" pitchFamily="50" charset="-128"/>
              </a:rPr>
              <a:t>)</a:t>
            </a:r>
            <a:br>
              <a:rPr lang="en-US" altLang="ja-JP" sz="2700" dirty="0">
                <a:solidFill>
                  <a:schemeClr val="tx1"/>
                </a:solidFill>
                <a:latin typeface="HGS創英角ｺﾞｼｯｸUB" panose="020B0900000000000000" pitchFamily="50" charset="-128"/>
                <a:ea typeface="HGS創英角ｺﾞｼｯｸUB" panose="020B0900000000000000" pitchFamily="50" charset="-128"/>
              </a:rPr>
            </a:b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　　　　　テレワークの定着に向けた事業所・テレワーク勤務態勢の構築と推進</a:t>
            </a:r>
            <a:br>
              <a:rPr lang="en-US" altLang="ja-JP" sz="2700" dirty="0">
                <a:solidFill>
                  <a:schemeClr val="tx1"/>
                </a:solidFill>
                <a:latin typeface="HGS創英角ｺﾞｼｯｸUB" panose="020B0900000000000000" pitchFamily="50" charset="-128"/>
                <a:ea typeface="HGS創英角ｺﾞｼｯｸUB" panose="020B0900000000000000" pitchFamily="50" charset="-128"/>
              </a:rPr>
            </a:b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　　　　　テレワークができない業種、業務従事者の感染予防休暇等の創設</a:t>
            </a:r>
            <a:br>
              <a:rPr lang="en-US" altLang="ja-JP" sz="2700" dirty="0">
                <a:solidFill>
                  <a:schemeClr val="tx1"/>
                </a:solidFill>
                <a:latin typeface="HGS創英角ｺﾞｼｯｸUB" panose="020B0900000000000000" pitchFamily="50" charset="-128"/>
                <a:ea typeface="HGS創英角ｺﾞｼｯｸUB" panose="020B0900000000000000" pitchFamily="50" charset="-128"/>
              </a:rPr>
            </a:b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　労働者：感染予防を意識した行動</a:t>
            </a:r>
            <a:r>
              <a:rPr lang="en-US" altLang="ja-JP" sz="2700" dirty="0">
                <a:solidFill>
                  <a:schemeClr val="tx1"/>
                </a:solidFill>
                <a:latin typeface="HGS創英角ｺﾞｼｯｸUB" panose="020B0900000000000000" pitchFamily="50" charset="-128"/>
                <a:ea typeface="HGS創英角ｺﾞｼｯｸUB" panose="020B0900000000000000" pitchFamily="50" charset="-128"/>
              </a:rPr>
              <a:t>(</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企業が感染予防を踏まえた</a:t>
            </a:r>
            <a:r>
              <a:rPr lang="en-US" altLang="ja-JP" sz="2700" dirty="0">
                <a:solidFill>
                  <a:schemeClr val="tx1"/>
                </a:solidFill>
                <a:latin typeface="HGS創英角ｺﾞｼｯｸUB" panose="020B0900000000000000" pitchFamily="50" charset="-128"/>
                <a:ea typeface="HGS創英角ｺﾞｼｯｸUB" panose="020B0900000000000000" pitchFamily="50" charset="-128"/>
              </a:rPr>
              <a:t>｢</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行動指針</a:t>
            </a:r>
            <a:r>
              <a:rPr lang="en-US" altLang="ja-JP" sz="2700" dirty="0">
                <a:solidFill>
                  <a:schemeClr val="tx1"/>
                </a:solidFill>
                <a:latin typeface="HGS創英角ｺﾞｼｯｸUB" panose="020B0900000000000000" pitchFamily="50" charset="-128"/>
                <a:ea typeface="HGS創英角ｺﾞｼｯｸUB" panose="020B0900000000000000" pitchFamily="50" charset="-128"/>
              </a:rPr>
              <a:t>｣</a:t>
            </a:r>
            <a:r>
              <a:rPr lang="ja-JP" altLang="en-US" sz="2700" dirty="0">
                <a:solidFill>
                  <a:schemeClr val="tx1"/>
                </a:solidFill>
                <a:latin typeface="HGS創英角ｺﾞｼｯｸUB" panose="020B0900000000000000" pitchFamily="50" charset="-128"/>
                <a:ea typeface="HGS創英角ｺﾞｼｯｸUB" panose="020B0900000000000000" pitchFamily="50" charset="-128"/>
              </a:rPr>
              <a:t>作成</a:t>
            </a:r>
            <a:r>
              <a:rPr lang="en-US" altLang="ja-JP" sz="2700" dirty="0">
                <a:solidFill>
                  <a:schemeClr val="tx1"/>
                </a:solidFill>
                <a:latin typeface="HGS創英角ｺﾞｼｯｸUB" panose="020B0900000000000000" pitchFamily="50" charset="-128"/>
                <a:ea typeface="HGS創英角ｺﾞｼｯｸUB" panose="020B0900000000000000" pitchFamily="50" charset="-128"/>
              </a:rPr>
              <a:t>)</a:t>
            </a:r>
            <a:endParaRPr kumimoji="1" lang="ja-JP" altLang="en-US" sz="2700"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059139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39BA45B-C7CD-4E8E-9DA5-8D1CD95731E4}"/>
              </a:ext>
            </a:extLst>
          </p:cNvPr>
          <p:cNvSpPr>
            <a:spLocks noGrp="1"/>
          </p:cNvSpPr>
          <p:nvPr>
            <p:ph idx="1"/>
          </p:nvPr>
        </p:nvSpPr>
        <p:spPr>
          <a:xfrm>
            <a:off x="259049" y="1272210"/>
            <a:ext cx="11441720" cy="2478156"/>
          </a:xfrm>
        </p:spPr>
        <p:txBody>
          <a:bodyPr>
            <a:normAutofit fontScale="25000" lnSpcReduction="20000"/>
          </a:bodyPr>
          <a:lstStyle/>
          <a:p>
            <a:endParaRPr kumimoji="1" lang="en-US" altLang="ja-JP" dirty="0"/>
          </a:p>
          <a:p>
            <a:pPr marL="0" indent="0">
              <a:buNone/>
            </a:pPr>
            <a:r>
              <a:rPr lang="ja-JP" altLang="en-US" sz="8000" dirty="0">
                <a:latin typeface="+mn-ea"/>
              </a:rPr>
              <a:t>〇第</a:t>
            </a:r>
            <a:r>
              <a:rPr lang="en-US" altLang="ja-JP" sz="8000" dirty="0">
                <a:latin typeface="+mn-ea"/>
              </a:rPr>
              <a:t>1</a:t>
            </a:r>
            <a:r>
              <a:rPr lang="ja-JP" altLang="en-US" sz="8000" dirty="0">
                <a:latin typeface="+mn-ea"/>
              </a:rPr>
              <a:t>回～第</a:t>
            </a:r>
            <a:r>
              <a:rPr lang="en-US" altLang="ja-JP" sz="8000" dirty="0">
                <a:latin typeface="+mn-ea"/>
              </a:rPr>
              <a:t>3</a:t>
            </a:r>
            <a:r>
              <a:rPr lang="ja-JP" altLang="en-US" sz="8000" dirty="0">
                <a:latin typeface="+mn-ea"/>
              </a:rPr>
              <a:t>回</a:t>
            </a:r>
            <a:r>
              <a:rPr lang="en-US" altLang="ja-JP" sz="8000" dirty="0">
                <a:latin typeface="+mn-ea"/>
              </a:rPr>
              <a:t>｢</a:t>
            </a:r>
            <a:r>
              <a:rPr lang="ja-JP" altLang="en-US" sz="8000" dirty="0">
                <a:latin typeface="+mn-ea"/>
              </a:rPr>
              <a:t>計画運休時の出退勤のあり方を考える公労使実務者会議</a:t>
            </a:r>
            <a:r>
              <a:rPr lang="en-US" altLang="ja-JP" sz="8000" dirty="0">
                <a:latin typeface="+mn-ea"/>
              </a:rPr>
              <a:t>(2019.12.23</a:t>
            </a:r>
            <a:r>
              <a:rPr lang="ja-JP" altLang="en-US" sz="8000" dirty="0">
                <a:latin typeface="+mn-ea"/>
              </a:rPr>
              <a:t>～　　</a:t>
            </a:r>
            <a:endParaRPr lang="en-US" altLang="ja-JP" sz="8000" dirty="0">
              <a:latin typeface="+mn-ea"/>
            </a:endParaRPr>
          </a:p>
          <a:p>
            <a:pPr marL="0" indent="0">
              <a:buNone/>
            </a:pPr>
            <a:r>
              <a:rPr lang="ja-JP" altLang="en-US" sz="8000" dirty="0">
                <a:latin typeface="+mn-ea"/>
              </a:rPr>
              <a:t>　　　　　　　　　　　　　　　　　　　　　　　　　　　　　　　　　　　　　　</a:t>
            </a:r>
            <a:r>
              <a:rPr lang="en-US" altLang="ja-JP" sz="8000" dirty="0">
                <a:latin typeface="+mn-ea"/>
              </a:rPr>
              <a:t>2020.5.15)｣</a:t>
            </a:r>
            <a:r>
              <a:rPr lang="ja-JP" altLang="en-US" sz="8000" dirty="0">
                <a:latin typeface="+mn-ea"/>
              </a:rPr>
              <a:t> </a:t>
            </a:r>
            <a:r>
              <a:rPr lang="ja-JP" altLang="en-US" sz="8800" dirty="0">
                <a:latin typeface="+mn-ea"/>
              </a:rPr>
              <a:t>　</a:t>
            </a:r>
            <a:r>
              <a:rPr lang="ja-JP" altLang="en-US" sz="8000" dirty="0">
                <a:latin typeface="+mn-ea"/>
              </a:rPr>
              <a:t>　　　　　　　　　　　　　　　　　　　　　　　　　　　　　</a:t>
            </a:r>
            <a:endParaRPr lang="en-US" altLang="ja-JP" sz="8000" dirty="0">
              <a:latin typeface="+mn-ea"/>
            </a:endParaRPr>
          </a:p>
          <a:p>
            <a:pPr marL="0" indent="0">
              <a:buNone/>
            </a:pPr>
            <a:r>
              <a:rPr lang="ja-JP" altLang="en-US" sz="8000" dirty="0">
                <a:latin typeface="+mn-ea"/>
              </a:rPr>
              <a:t>＜</a:t>
            </a:r>
            <a:r>
              <a:rPr lang="en-US" altLang="ja-JP" sz="8000" dirty="0">
                <a:latin typeface="+mn-ea"/>
              </a:rPr>
              <a:t> ｢</a:t>
            </a:r>
            <a:r>
              <a:rPr lang="ja-JP" altLang="en-US" sz="8000" dirty="0">
                <a:latin typeface="+mn-ea"/>
              </a:rPr>
              <a:t>出退勤ガイドライン」の議論における連合東京の提言＞</a:t>
            </a:r>
            <a:endParaRPr lang="en-US" altLang="ja-JP" sz="8000" dirty="0">
              <a:latin typeface="+mn-ea"/>
            </a:endParaRPr>
          </a:p>
          <a:p>
            <a:pPr marL="0" indent="0">
              <a:buNone/>
            </a:pPr>
            <a:r>
              <a:rPr lang="ja-JP" altLang="en-US" sz="8000" dirty="0">
                <a:latin typeface="+mn-ea"/>
              </a:rPr>
              <a:t>　・</a:t>
            </a:r>
            <a:r>
              <a:rPr lang="en-US" altLang="ja-JP" sz="8000" dirty="0">
                <a:latin typeface="+mn-ea"/>
              </a:rPr>
              <a:t>｢</a:t>
            </a:r>
            <a:r>
              <a:rPr lang="ja-JP" altLang="en-US" sz="8000" dirty="0">
                <a:latin typeface="+mn-ea"/>
              </a:rPr>
              <a:t>働く人たちの安全確保を第一に考える</a:t>
            </a:r>
            <a:r>
              <a:rPr lang="en-US" altLang="ja-JP" sz="8000" dirty="0">
                <a:latin typeface="+mn-ea"/>
              </a:rPr>
              <a:t>｣</a:t>
            </a:r>
          </a:p>
          <a:p>
            <a:pPr marL="0" indent="0">
              <a:buNone/>
            </a:pPr>
            <a:r>
              <a:rPr lang="ja-JP" altLang="en-US" sz="8000" dirty="0">
                <a:latin typeface="+mn-ea"/>
              </a:rPr>
              <a:t>　・</a:t>
            </a:r>
            <a:r>
              <a:rPr lang="en-US" altLang="ja-JP" sz="8000" dirty="0">
                <a:latin typeface="+mn-ea"/>
              </a:rPr>
              <a:t>｢</a:t>
            </a:r>
            <a:r>
              <a:rPr lang="ja-JP" altLang="en-US" sz="8000" dirty="0">
                <a:latin typeface="+mn-ea"/>
              </a:rPr>
              <a:t>運輸・宅配業、タクシーなど、</a:t>
            </a:r>
            <a:r>
              <a:rPr lang="en-US" altLang="ja-JP" sz="8000" dirty="0">
                <a:latin typeface="+mn-ea"/>
              </a:rPr>
              <a:t>(</a:t>
            </a:r>
            <a:r>
              <a:rPr lang="ja-JP" altLang="en-US" sz="8000" dirty="0">
                <a:latin typeface="+mn-ea"/>
              </a:rPr>
              <a:t>休みたくても休めない</a:t>
            </a:r>
            <a:r>
              <a:rPr lang="en-US" altLang="ja-JP" sz="8000" dirty="0">
                <a:latin typeface="+mn-ea"/>
              </a:rPr>
              <a:t>)</a:t>
            </a:r>
            <a:r>
              <a:rPr lang="ja-JP" altLang="en-US" sz="8000" dirty="0">
                <a:latin typeface="+mn-ea"/>
              </a:rPr>
              <a:t>業界の事前対応</a:t>
            </a:r>
            <a:r>
              <a:rPr lang="en-US" altLang="ja-JP" sz="8000" dirty="0">
                <a:latin typeface="+mn-ea"/>
              </a:rPr>
              <a:t>｣</a:t>
            </a:r>
          </a:p>
          <a:p>
            <a:pPr marL="0" indent="0">
              <a:buNone/>
            </a:pPr>
            <a:r>
              <a:rPr lang="ja-JP" altLang="en-US" sz="8000" dirty="0">
                <a:latin typeface="+mn-ea"/>
              </a:rPr>
              <a:t>　・</a:t>
            </a:r>
            <a:r>
              <a:rPr lang="en-US" altLang="ja-JP" sz="8000" dirty="0">
                <a:latin typeface="+mn-ea"/>
              </a:rPr>
              <a:t>｢</a:t>
            </a:r>
            <a:r>
              <a:rPr lang="ja-JP" altLang="en-US" sz="8000" dirty="0">
                <a:latin typeface="+mn-ea"/>
              </a:rPr>
              <a:t>保育所や幼稚園、学校が休み</a:t>
            </a:r>
            <a:r>
              <a:rPr lang="en-US" altLang="ja-JP" sz="8000" dirty="0">
                <a:latin typeface="+mn-ea"/>
              </a:rPr>
              <a:t>(</a:t>
            </a:r>
            <a:r>
              <a:rPr lang="ja-JP" altLang="en-US" sz="8000" dirty="0">
                <a:latin typeface="+mn-ea"/>
              </a:rPr>
              <a:t>介護サービスも休業</a:t>
            </a:r>
            <a:r>
              <a:rPr lang="en-US" altLang="ja-JP" sz="8000" dirty="0">
                <a:latin typeface="+mn-ea"/>
              </a:rPr>
              <a:t>)</a:t>
            </a:r>
            <a:r>
              <a:rPr lang="ja-JP" altLang="en-US" sz="8000" dirty="0">
                <a:latin typeface="+mn-ea"/>
              </a:rPr>
              <a:t>になることへの対応</a:t>
            </a:r>
            <a:r>
              <a:rPr lang="en-US" altLang="ja-JP" sz="8000" dirty="0">
                <a:latin typeface="+mn-ea"/>
              </a:rPr>
              <a:t>｣</a:t>
            </a:r>
            <a:r>
              <a:rPr lang="ja-JP" altLang="en-US" sz="8000" dirty="0">
                <a:latin typeface="+mn-ea"/>
              </a:rPr>
              <a:t>　など</a:t>
            </a:r>
            <a:endParaRPr lang="en-US" altLang="ja-JP" sz="8000" dirty="0">
              <a:latin typeface="+mn-ea"/>
            </a:endParaRPr>
          </a:p>
          <a:p>
            <a:pPr marL="0" indent="0">
              <a:buNone/>
            </a:pPr>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kumimoji="1" lang="ja-JP" altLang="en-US" dirty="0"/>
          </a:p>
        </p:txBody>
      </p:sp>
      <p:sp>
        <p:nvSpPr>
          <p:cNvPr id="6" name="テキスト ボックス 5">
            <a:extLst>
              <a:ext uri="{FF2B5EF4-FFF2-40B4-BE49-F238E27FC236}">
                <a16:creationId xmlns:a16="http://schemas.microsoft.com/office/drawing/2014/main" id="{0E1B9341-38BC-4D90-A6DF-AE7E887AEE67}"/>
              </a:ext>
            </a:extLst>
          </p:cNvPr>
          <p:cNvSpPr txBox="1"/>
          <p:nvPr/>
        </p:nvSpPr>
        <p:spPr>
          <a:xfrm>
            <a:off x="477193" y="4030476"/>
            <a:ext cx="11544535" cy="2862322"/>
          </a:xfrm>
          <a:prstGeom prst="rect">
            <a:avLst/>
          </a:prstGeom>
          <a:noFill/>
        </p:spPr>
        <p:txBody>
          <a:bodyPr wrap="square" rtlCol="0">
            <a:spAutoFit/>
          </a:bodyPr>
          <a:lstStyle/>
          <a:p>
            <a:r>
              <a:rPr kumimoji="1" lang="ja-JP" altLang="en-US" sz="2400" dirty="0">
                <a:latin typeface="HGS創英角ｺﾞｼｯｸUB" panose="020B0900000000000000" pitchFamily="50" charset="-128"/>
                <a:ea typeface="HGS創英角ｺﾞｼｯｸUB" panose="020B0900000000000000" pitchFamily="50" charset="-128"/>
              </a:rPr>
              <a:t>＜解決策の提言＞　</a:t>
            </a:r>
            <a:endParaRPr kumimoji="1" lang="en-US" altLang="ja-JP" sz="2400" dirty="0">
              <a:latin typeface="HGS創英角ｺﾞｼｯｸUB" panose="020B0900000000000000" pitchFamily="50" charset="-128"/>
              <a:ea typeface="HGS創英角ｺﾞｼｯｸUB" panose="020B0900000000000000" pitchFamily="50" charset="-128"/>
            </a:endParaRPr>
          </a:p>
          <a:p>
            <a:r>
              <a:rPr kumimoji="1" lang="ja-JP" altLang="en-US" sz="2400" dirty="0">
                <a:latin typeface="HGS創英角ｺﾞｼｯｸUB" panose="020B0900000000000000" pitchFamily="50" charset="-128"/>
                <a:ea typeface="HGS創英角ｺﾞｼｯｸUB" panose="020B0900000000000000" pitchFamily="50" charset="-128"/>
              </a:rPr>
              <a:t>東京都：従業員の安全確保のための「出退勤ガイドライン」の作成と十分な周知</a:t>
            </a:r>
            <a:endParaRPr kumimoji="1" lang="en-US" altLang="ja-JP" sz="2400" dirty="0">
              <a:latin typeface="HGS創英角ｺﾞｼｯｸUB" panose="020B0900000000000000" pitchFamily="50" charset="-128"/>
              <a:ea typeface="HGS創英角ｺﾞｼｯｸUB" panose="020B0900000000000000" pitchFamily="50" charset="-128"/>
            </a:endParaRPr>
          </a:p>
          <a:p>
            <a:r>
              <a:rPr kumimoji="1" lang="ja-JP" altLang="en-US" sz="2400" dirty="0">
                <a:latin typeface="HGS創英角ｺﾞｼｯｸUB" panose="020B0900000000000000" pitchFamily="50" charset="-128"/>
                <a:ea typeface="HGS創英角ｺﾞｼｯｸUB" panose="020B0900000000000000" pitchFamily="50" charset="-128"/>
              </a:rPr>
              <a:t>　　　　災害時に勤務する労働者の勤務手当の助成（交通費補助等）</a:t>
            </a:r>
            <a:endParaRPr kumimoji="1" lang="en-US" altLang="ja-JP" sz="2400" dirty="0">
              <a:latin typeface="HGS創英角ｺﾞｼｯｸUB" panose="020B0900000000000000" pitchFamily="50" charset="-128"/>
              <a:ea typeface="HGS創英角ｺﾞｼｯｸUB" panose="020B0900000000000000" pitchFamily="50" charset="-128"/>
            </a:endParaRPr>
          </a:p>
          <a:p>
            <a:r>
              <a:rPr kumimoji="1" lang="ja-JP" altLang="en-US" sz="2400" dirty="0">
                <a:latin typeface="HGS創英角ｺﾞｼｯｸUB" panose="020B0900000000000000" pitchFamily="50" charset="-128"/>
                <a:ea typeface="HGS創英角ｺﾞｼｯｸUB" panose="020B0900000000000000" pitchFamily="50" charset="-128"/>
              </a:rPr>
              <a:t>企　業：計画運休時の特別休暇の新設</a:t>
            </a:r>
            <a:endParaRPr kumimoji="1" lang="en-US" altLang="ja-JP" sz="2400" dirty="0">
              <a:latin typeface="HGS創英角ｺﾞｼｯｸUB" panose="020B0900000000000000" pitchFamily="50" charset="-128"/>
              <a:ea typeface="HGS創英角ｺﾞｼｯｸUB" panose="020B0900000000000000" pitchFamily="50" charset="-128"/>
            </a:endParaRPr>
          </a:p>
          <a:p>
            <a:r>
              <a:rPr kumimoji="1" lang="ja-JP" altLang="en-US" sz="2400" dirty="0">
                <a:latin typeface="HGS創英角ｺﾞｼｯｸUB" panose="020B0900000000000000" pitchFamily="50" charset="-128"/>
                <a:ea typeface="HGS創英角ｺﾞｼｯｸUB" panose="020B0900000000000000" pitchFamily="50" charset="-128"/>
              </a:rPr>
              <a:t>　　　　鉄道計画運休に向けての企業休業などの早めの発信、備蓄の推進</a:t>
            </a:r>
            <a:endParaRPr kumimoji="1" lang="en-US" altLang="ja-JP" sz="2400" dirty="0">
              <a:latin typeface="HGS創英角ｺﾞｼｯｸUB" panose="020B0900000000000000" pitchFamily="50" charset="-128"/>
              <a:ea typeface="HGS創英角ｺﾞｼｯｸUB" panose="020B0900000000000000" pitchFamily="50" charset="-128"/>
            </a:endParaRPr>
          </a:p>
          <a:p>
            <a:r>
              <a:rPr kumimoji="1" lang="ja-JP" altLang="en-US" sz="2400" dirty="0">
                <a:latin typeface="HGS創英角ｺﾞｼｯｸUB" panose="020B0900000000000000" pitchFamily="50" charset="-128"/>
                <a:ea typeface="HGS創英角ｺﾞｼｯｸUB" panose="020B0900000000000000" pitchFamily="50" charset="-128"/>
              </a:rPr>
              <a:t>労働者：家族含めた自らの安全確保とハザードマップでの避難所確認、広域避難</a:t>
            </a:r>
            <a:endParaRPr kumimoji="1" lang="en-US" altLang="ja-JP" sz="2400" dirty="0">
              <a:latin typeface="HGS創英角ｺﾞｼｯｸUB" panose="020B0900000000000000" pitchFamily="50" charset="-128"/>
              <a:ea typeface="HGS創英角ｺﾞｼｯｸUB" panose="020B0900000000000000" pitchFamily="50" charset="-128"/>
            </a:endParaRPr>
          </a:p>
          <a:p>
            <a:r>
              <a:rPr kumimoji="1" lang="ja-JP" altLang="en-US" sz="2800" dirty="0">
                <a:latin typeface="HGS創英角ｺﾞｼｯｸUB" panose="020B0900000000000000" pitchFamily="50" charset="-128"/>
                <a:ea typeface="HGS創英角ｺﾞｼｯｸUB" panose="020B0900000000000000" pitchFamily="50" charset="-128"/>
              </a:rPr>
              <a:t>→</a:t>
            </a:r>
            <a:r>
              <a:rPr kumimoji="1" lang="ja-JP" altLang="en-US" sz="3600" dirty="0">
                <a:latin typeface="HGS創英角ｺﾞｼｯｸUB" panose="020B0900000000000000" pitchFamily="50" charset="-128"/>
                <a:ea typeface="HGS創英角ｺﾞｼｯｸUB" panose="020B0900000000000000" pitchFamily="50" charset="-128"/>
              </a:rPr>
              <a:t>公労使</a:t>
            </a:r>
            <a:r>
              <a:rPr kumimoji="1" lang="en-US" altLang="ja-JP" sz="3600" dirty="0">
                <a:latin typeface="HGS創英角ｺﾞｼｯｸUB" panose="020B0900000000000000" pitchFamily="50" charset="-128"/>
                <a:ea typeface="HGS創英角ｺﾞｼｯｸUB" panose="020B0900000000000000" pitchFamily="50" charset="-128"/>
              </a:rPr>
              <a:t>(</a:t>
            </a:r>
            <a:r>
              <a:rPr kumimoji="1" lang="ja-JP" altLang="en-US" sz="3600" dirty="0">
                <a:latin typeface="HGS創英角ｺﾞｼｯｸUB" panose="020B0900000000000000" pitchFamily="50" charset="-128"/>
                <a:ea typeface="HGS創英角ｺﾞｼｯｸUB" panose="020B0900000000000000" pitchFamily="50" charset="-128"/>
              </a:rPr>
              <a:t>実務者</a:t>
            </a:r>
            <a:r>
              <a:rPr kumimoji="1" lang="en-US" altLang="ja-JP" sz="3600" dirty="0">
                <a:latin typeface="HGS創英角ｺﾞｼｯｸUB" panose="020B0900000000000000" pitchFamily="50" charset="-128"/>
                <a:ea typeface="HGS創英角ｺﾞｼｯｸUB" panose="020B0900000000000000" pitchFamily="50" charset="-128"/>
              </a:rPr>
              <a:t>)</a:t>
            </a:r>
            <a:r>
              <a:rPr kumimoji="1" lang="ja-JP" altLang="en-US" sz="3600" dirty="0">
                <a:latin typeface="HGS創英角ｺﾞｼｯｸUB" panose="020B0900000000000000" pitchFamily="50" charset="-128"/>
                <a:ea typeface="HGS創英角ｺﾞｼｯｸUB" panose="020B0900000000000000" pitchFamily="50" charset="-128"/>
              </a:rPr>
              <a:t>会議での共通課題の議論が重要</a:t>
            </a:r>
            <a:r>
              <a:rPr kumimoji="1" lang="en-US" altLang="ja-JP" sz="3600" dirty="0">
                <a:latin typeface="HGS創英角ｺﾞｼｯｸUB" panose="020B0900000000000000" pitchFamily="50" charset="-128"/>
                <a:ea typeface="HGS創英角ｺﾞｼｯｸUB" panose="020B0900000000000000" pitchFamily="50" charset="-128"/>
              </a:rPr>
              <a:t>!</a:t>
            </a:r>
            <a:endParaRPr kumimoji="1" lang="ja-JP" altLang="en-US" sz="3600" dirty="0">
              <a:latin typeface="HGS創英角ｺﾞｼｯｸUB" panose="020B0900000000000000" pitchFamily="50" charset="-128"/>
              <a:ea typeface="HGS創英角ｺﾞｼｯｸUB" panose="020B0900000000000000" pitchFamily="50" charset="-128"/>
            </a:endParaRPr>
          </a:p>
        </p:txBody>
      </p:sp>
      <p:sp>
        <p:nvSpPr>
          <p:cNvPr id="4" name="正方形/長方形 3">
            <a:extLst>
              <a:ext uri="{FF2B5EF4-FFF2-40B4-BE49-F238E27FC236}">
                <a16:creationId xmlns:a16="http://schemas.microsoft.com/office/drawing/2014/main" id="{41E18E04-EE63-48E0-8EF1-5BC5C38DFAD8}"/>
              </a:ext>
            </a:extLst>
          </p:cNvPr>
          <p:cNvSpPr/>
          <p:nvPr/>
        </p:nvSpPr>
        <p:spPr>
          <a:xfrm>
            <a:off x="82857" y="167717"/>
            <a:ext cx="11759955" cy="1200329"/>
          </a:xfrm>
          <a:prstGeom prst="rect">
            <a:avLst/>
          </a:prstGeom>
        </p:spPr>
        <p:txBody>
          <a:bodyPr wrap="square">
            <a:spAutoFit/>
          </a:bodyPr>
          <a:lstStyle/>
          <a:p>
            <a:r>
              <a:rPr kumimoji="1" lang="ja-JP" altLang="en-US" sz="3600" dirty="0"/>
              <a:t>２．大規模風水害対策</a:t>
            </a:r>
            <a:endParaRPr kumimoji="1" lang="en-US" altLang="ja-JP" sz="3600" dirty="0"/>
          </a:p>
          <a:p>
            <a:r>
              <a:rPr kumimoji="1" lang="ja-JP" altLang="en-US" sz="3600" dirty="0"/>
              <a:t>「労働者の安全対策・鉄道の計画運休実施にむけて」</a:t>
            </a:r>
            <a:endParaRPr lang="ja-JP" altLang="en-US" sz="3600" dirty="0"/>
          </a:p>
        </p:txBody>
      </p:sp>
    </p:spTree>
    <p:extLst>
      <p:ext uri="{BB962C8B-B14F-4D97-AF65-F5344CB8AC3E}">
        <p14:creationId xmlns:p14="http://schemas.microsoft.com/office/powerpoint/2010/main" val="1725497721"/>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1374</TotalTime>
  <Words>1197</Words>
  <Application>Microsoft Office PowerPoint</Application>
  <PresentationFormat>ワイド画面</PresentationFormat>
  <Paragraphs>46</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HGS創英角ｺﾞｼｯｸUB</vt:lpstr>
      <vt:lpstr>メイリオ</vt:lpstr>
      <vt:lpstr>游ゴシック</vt:lpstr>
      <vt:lpstr>Arial</vt:lpstr>
      <vt:lpstr>Trebuchet MS</vt:lpstr>
      <vt:lpstr>Wingdings 3</vt:lpstr>
      <vt:lpstr>ファセット</vt:lpstr>
      <vt:lpstr>「テレワークの推進・定着」と 大規模風水害対策「労働者の安全対策・鉄道の計画運休実施にむけて」</vt:lpstr>
      <vt:lpstr>  テレワークの課題（労働者の声「連合東京、構成組織のアンケート結果」から抜粋）   ・｢パソコンを持ち帰り、時間外でも仕事ができる」と長時間労働につながる懸念  ・子育てや教育など、｢家庭と仕事の両立が困難なケースがある」  ・｢光熱費、通信費がかさむ」と事業主側による通信環境の整備と負担  ・｢テレワークができない業種､業務がある｣(派遣･有期労働者等のテレワークのあり方)  ＜解決策の提言＞ 　東京都：テレワークの環境整備の助成金を企業規模に関わらず実施 　　　　　保育機能があるサテライトオフィスの設置の拡充、運営への補助 　企　業：テレワーク時の労働時間の把握と残業代など対価支払い 　　　　　定期的な心身の健康状態の確認 　　　　　テレワークにかかる設備費用等の補助(保育・介護費用補助を含む) 　　　　　テレワークの定着に向けた事業所・テレワーク勤務態勢の構築と推進 　　　　　テレワークができない業種、業務従事者の感染予防休暇等の創設 　労働者：感染予防を意識した行動(企業が感染予防を踏まえた｢行動指針｣作成)</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連合東京と スムーズビズ、計画運休時の出退勤のあり方</dc:title>
  <dc:creator>yoshida</dc:creator>
  <cp:lastModifiedBy>yoshida</cp:lastModifiedBy>
  <cp:revision>141</cp:revision>
  <cp:lastPrinted>2020-06-24T02:54:33Z</cp:lastPrinted>
  <dcterms:created xsi:type="dcterms:W3CDTF">2020-01-28T01:53:08Z</dcterms:created>
  <dcterms:modified xsi:type="dcterms:W3CDTF">2020-06-24T05:47:02Z</dcterms:modified>
</cp:coreProperties>
</file>